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06" r:id="rId4"/>
  </p:sldMasterIdLst>
  <p:notesMasterIdLst>
    <p:notesMasterId r:id="rId13"/>
  </p:notesMasterIdLst>
  <p:sldIdLst>
    <p:sldId id="961" r:id="rId5"/>
    <p:sldId id="962" r:id="rId6"/>
    <p:sldId id="963" r:id="rId7"/>
    <p:sldId id="964" r:id="rId8"/>
    <p:sldId id="965" r:id="rId9"/>
    <p:sldId id="966" r:id="rId10"/>
    <p:sldId id="967" r:id="rId11"/>
    <p:sldId id="968" r:id="rId12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211" userDrawn="1">
          <p15:clr>
            <a:srgbClr val="A4A3A4"/>
          </p15:clr>
        </p15:guide>
        <p15:guide id="6" orient="horz" pos="436" userDrawn="1">
          <p15:clr>
            <a:srgbClr val="A4A3A4"/>
          </p15:clr>
        </p15:guide>
        <p15:guide id="7" orient="horz" pos="4156" userDrawn="1">
          <p15:clr>
            <a:srgbClr val="A4A3A4"/>
          </p15:clr>
        </p15:guide>
        <p15:guide id="8" pos="217" userDrawn="1">
          <p15:clr>
            <a:srgbClr val="A4A3A4"/>
          </p15:clr>
        </p15:guide>
        <p15:guide id="10" pos="1260" userDrawn="1">
          <p15:clr>
            <a:srgbClr val="A4A3A4"/>
          </p15:clr>
        </p15:guide>
        <p15:guide id="11" pos="6114" userDrawn="1">
          <p15:clr>
            <a:srgbClr val="A4A3A4"/>
          </p15:clr>
        </p15:guide>
        <p15:guide id="12" orient="horz" pos="618" userDrawn="1">
          <p15:clr>
            <a:srgbClr val="A4A3A4"/>
          </p15:clr>
        </p15:guide>
        <p15:guide id="13" pos="2530" userDrawn="1">
          <p15:clr>
            <a:srgbClr val="A4A3A4"/>
          </p15:clr>
        </p15:guide>
        <p15:guide id="14" pos="40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F0E9FA"/>
    <a:srgbClr val="CCECFF"/>
    <a:srgbClr val="008000"/>
    <a:srgbClr val="FFFFCC"/>
    <a:srgbClr val="FFFFFF"/>
    <a:srgbClr val="CCCCFF"/>
    <a:srgbClr val="006600"/>
    <a:srgbClr val="FFCCC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19" autoAdjust="0"/>
    <p:restoredTop sz="97614" autoAdjust="0"/>
  </p:normalViewPr>
  <p:slideViewPr>
    <p:cSldViewPr>
      <p:cViewPr varScale="1">
        <p:scale>
          <a:sx n="108" d="100"/>
          <a:sy n="108" d="100"/>
        </p:scale>
        <p:origin x="114" y="102"/>
      </p:cViewPr>
      <p:guideLst>
        <p:guide pos="3211"/>
        <p:guide orient="horz" pos="436"/>
        <p:guide orient="horz" pos="4156"/>
        <p:guide pos="217"/>
        <p:guide pos="1260"/>
        <p:guide pos="6114"/>
        <p:guide orient="horz" pos="618"/>
        <p:guide pos="2530"/>
        <p:guide pos="4027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286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F619E-3571-48D6-8E20-4204C9EFEFB3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5A982-9385-422A-B152-C32A51509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4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F41D4-3EB0-4C05-A109-BFDEA0305D1D}" type="slidenum">
              <a:rPr lang="ko-KR" altLang="en-US" smtClean="0">
                <a:solidFill>
                  <a:prstClr val="black"/>
                </a:solidFill>
              </a:rPr>
              <a:pPr/>
              <a:t>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13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F41D4-3EB0-4C05-A109-BFDEA0305D1D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5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F41D4-3EB0-4C05-A109-BFDEA0305D1D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2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F41D4-3EB0-4C05-A109-BFDEA0305D1D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15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F41D4-3EB0-4C05-A109-BFDEA0305D1D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6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F41D4-3EB0-4C05-A109-BFDEA0305D1D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14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F41D4-3EB0-4C05-A109-BFDEA0305D1D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534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F41D4-3EB0-4C05-A109-BFDEA0305D1D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01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1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7" y="100661"/>
            <a:ext cx="1476687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9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8442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615552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035419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215740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251084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506742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57987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274679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136175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761542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83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orking Draft" hidden="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rot="5400000">
            <a:off x="8928949" y="3956549"/>
            <a:ext cx="1795363" cy="8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60794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530" dirty="0">
                <a:solidFill>
                  <a:srgbClr val="000000"/>
                </a:solidFill>
                <a:latin typeface="LG스마트체 Regular"/>
              </a:rPr>
              <a:t>Last Modified 10/7/2009 1:56:32 PM Korea Standard Time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1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5" name="Text Box 168"/>
          <p:cNvSpPr txBox="1">
            <a:spLocks noChangeArrowheads="1"/>
          </p:cNvSpPr>
          <p:nvPr userDrawn="1"/>
        </p:nvSpPr>
        <p:spPr bwMode="auto">
          <a:xfrm>
            <a:off x="4214657" y="100661"/>
            <a:ext cx="1476687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9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695900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C6FDC79-5649-480F-BE07-6F2BBFA9E3A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590E9104-C13B-480C-B69B-0D89C6F46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1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orking Draft" hidden="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rot="5400000">
            <a:off x="8928949" y="3956549"/>
            <a:ext cx="1795363" cy="8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60794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530" dirty="0">
                <a:solidFill>
                  <a:srgbClr val="000000"/>
                </a:solidFill>
                <a:latin typeface="LG스마트체 Regular"/>
              </a:rPr>
              <a:t>Last Modified 10/7/2009 1:56:32 PM Korea Standard Time</a:t>
            </a:r>
          </a:p>
        </p:txBody>
      </p:sp>
      <p:pic>
        <p:nvPicPr>
          <p:cNvPr id="4" name="Picture 11" descr="D:\조직문화\로고\LGE_CI_LOGO\누끼 컷\LGE_Logo_3D_Tagline(W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267" y="6122988"/>
            <a:ext cx="946746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hyun\Desktop\비전로고_두줄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22736" y="141869"/>
            <a:ext cx="1144814" cy="611775"/>
          </a:xfrm>
          <a:prstGeom prst="rect">
            <a:avLst/>
          </a:prstGeom>
          <a:noFill/>
        </p:spPr>
      </p:pic>
      <p:sp>
        <p:nvSpPr>
          <p:cNvPr id="6" name="Text Box 168"/>
          <p:cNvSpPr txBox="1">
            <a:spLocks noChangeArrowheads="1"/>
          </p:cNvSpPr>
          <p:nvPr userDrawn="1"/>
        </p:nvSpPr>
        <p:spPr bwMode="auto">
          <a:xfrm>
            <a:off x="4214657" y="100661"/>
            <a:ext cx="1476687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9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72424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orking Draft" hidden="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rot="5400000">
            <a:off x="8928949" y="3956549"/>
            <a:ext cx="1795363" cy="8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60794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530" dirty="0">
                <a:solidFill>
                  <a:srgbClr val="000000"/>
                </a:solidFill>
                <a:latin typeface="LG스마트체 Regular"/>
              </a:rPr>
              <a:t>Last Modified 10/7/2009 1:56:32 PM Korea Standard Time</a:t>
            </a:r>
          </a:p>
        </p:txBody>
      </p:sp>
      <p:pic>
        <p:nvPicPr>
          <p:cNvPr id="4" name="Picture 11" descr="D:\조직문화\로고\LGE_CI_LOGO\누끼 컷\LGE_Logo_3D_Tagline(W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267" y="6122988"/>
            <a:ext cx="946746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hyun\Desktop\비전로고_두줄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22736" y="141869"/>
            <a:ext cx="1144814" cy="611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489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orking Draft" hidden="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rot="5400000">
            <a:off x="8928949" y="3956549"/>
            <a:ext cx="1795363" cy="8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60794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530" dirty="0">
                <a:solidFill>
                  <a:srgbClr val="000000"/>
                </a:solidFill>
                <a:latin typeface="LG스마트체 Regular"/>
              </a:rPr>
              <a:t>Last Modified 10/7/2009 1:56:32 PM Korea Standard Time</a:t>
            </a:r>
          </a:p>
        </p:txBody>
      </p:sp>
    </p:spTree>
    <p:extLst>
      <p:ext uri="{BB962C8B-B14F-4D97-AF65-F5344CB8AC3E}">
        <p14:creationId xmlns:p14="http://schemas.microsoft.com/office/powerpoint/2010/main" val="364559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55762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6521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37458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0" y="6597352"/>
            <a:ext cx="134075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9"/>
          <p:cNvSpPr>
            <a:spLocks noChangeShapeType="1"/>
          </p:cNvSpPr>
          <p:nvPr userDrawn="1"/>
        </p:nvSpPr>
        <p:spPr bwMode="auto">
          <a:xfrm>
            <a:off x="0" y="539155"/>
            <a:ext cx="990600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445" tIns="40224" rIns="80445" bIns="40224"/>
          <a:lstStyle/>
          <a:p>
            <a:endParaRPr lang="ko-KR" altLang="en-US" sz="1585">
              <a:solidFill>
                <a:prstClr val="black"/>
              </a:solidFill>
              <a:latin typeface="LG스마트체 Regular"/>
            </a:endParaRPr>
          </a:p>
        </p:txBody>
      </p:sp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4214658" y="100660"/>
            <a:ext cx="1476686" cy="28206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04272">
              <a:defRPr/>
            </a:pPr>
            <a:r>
              <a:rPr lang="en-US" altLang="ko-KR" sz="1233" dirty="0">
                <a:solidFill>
                  <a:srgbClr val="C0C0C0"/>
                </a:solidFill>
                <a:latin typeface="Arial Narrow"/>
                <a:ea typeface="LG스마트체 Regular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3354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72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9" r:id="rId19"/>
    <p:sldLayoutId id="2147483871" r:id="rId20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873" b="1">
          <a:solidFill>
            <a:srgbClr val="0000FF"/>
          </a:solidFill>
          <a:latin typeface="+mj-lt"/>
          <a:ea typeface="+mj-ea"/>
          <a:cs typeface="굴림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873" b="1">
          <a:solidFill>
            <a:srgbClr val="0000FF"/>
          </a:solidFill>
          <a:latin typeface="굴림" charset="-127"/>
          <a:ea typeface="굴림" charset="-127"/>
          <a:cs typeface="굴림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873" b="1">
          <a:solidFill>
            <a:srgbClr val="0000FF"/>
          </a:solidFill>
          <a:latin typeface="굴림" charset="-127"/>
          <a:ea typeface="굴림" charset="-127"/>
          <a:cs typeface="굴림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873" b="1">
          <a:solidFill>
            <a:srgbClr val="0000FF"/>
          </a:solidFill>
          <a:latin typeface="굴림" charset="-127"/>
          <a:ea typeface="굴림" charset="-127"/>
          <a:cs typeface="굴림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873" b="1">
          <a:solidFill>
            <a:srgbClr val="0000FF"/>
          </a:solidFill>
          <a:latin typeface="굴림" charset="-127"/>
          <a:ea typeface="굴림" charset="-127"/>
          <a:cs typeface="굴림"/>
        </a:defRPr>
      </a:lvl5pPr>
      <a:lvl6pPr marL="402439" algn="l" rtl="0" fontAlgn="base" latinLnBrk="1">
        <a:spcBef>
          <a:spcPct val="0"/>
        </a:spcBef>
        <a:spcAft>
          <a:spcPct val="0"/>
        </a:spcAft>
        <a:defRPr kumimoji="1" b="1">
          <a:solidFill>
            <a:srgbClr val="0000FF"/>
          </a:solidFill>
          <a:latin typeface="굴림" charset="-127"/>
          <a:ea typeface="굴림" charset="-127"/>
        </a:defRPr>
      </a:lvl6pPr>
      <a:lvl7pPr marL="804878" algn="l" rtl="0" fontAlgn="base" latinLnBrk="1">
        <a:spcBef>
          <a:spcPct val="0"/>
        </a:spcBef>
        <a:spcAft>
          <a:spcPct val="0"/>
        </a:spcAft>
        <a:defRPr kumimoji="1" b="1">
          <a:solidFill>
            <a:srgbClr val="0000FF"/>
          </a:solidFill>
          <a:latin typeface="굴림" charset="-127"/>
          <a:ea typeface="굴림" charset="-127"/>
        </a:defRPr>
      </a:lvl7pPr>
      <a:lvl8pPr marL="1207317" algn="l" rtl="0" fontAlgn="base" latinLnBrk="1">
        <a:spcBef>
          <a:spcPct val="0"/>
        </a:spcBef>
        <a:spcAft>
          <a:spcPct val="0"/>
        </a:spcAft>
        <a:defRPr kumimoji="1" b="1">
          <a:solidFill>
            <a:srgbClr val="0000FF"/>
          </a:solidFill>
          <a:latin typeface="굴림" charset="-127"/>
          <a:ea typeface="굴림" charset="-127"/>
        </a:defRPr>
      </a:lvl8pPr>
      <a:lvl9pPr marL="1609756" algn="l" rtl="0" fontAlgn="base" latinLnBrk="1">
        <a:spcBef>
          <a:spcPct val="0"/>
        </a:spcBef>
        <a:spcAft>
          <a:spcPct val="0"/>
        </a:spcAft>
        <a:defRPr kumimoji="1" b="1">
          <a:solidFill>
            <a:srgbClr val="0000FF"/>
          </a:solidFill>
          <a:latin typeface="굴림" charset="-127"/>
          <a:ea typeface="굴림" charset="-127"/>
        </a:defRPr>
      </a:lvl9pPr>
    </p:titleStyle>
    <p:bodyStyle>
      <a:lvl1pPr marL="301828" indent="-301828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8" b="1">
          <a:solidFill>
            <a:schemeClr val="tx1"/>
          </a:solidFill>
          <a:latin typeface="+mn-lt"/>
          <a:ea typeface="+mn-ea"/>
          <a:cs typeface="굴림"/>
        </a:defRPr>
      </a:lvl1pPr>
      <a:lvl2pPr marL="265497" indent="-164889" algn="l" rtl="0" eaLnBrk="0" fontAlgn="base" latinLnBrk="1" hangingPunct="0">
        <a:spcBef>
          <a:spcPct val="20000"/>
        </a:spcBef>
        <a:spcAft>
          <a:spcPct val="0"/>
        </a:spcAft>
        <a:buSzPct val="120000"/>
        <a:buChar char="-"/>
        <a:defRPr kumimoji="1" sz="1233">
          <a:solidFill>
            <a:schemeClr val="tx1"/>
          </a:solidFill>
          <a:latin typeface="+mn-lt"/>
          <a:ea typeface="+mn-ea"/>
          <a:cs typeface="굴림"/>
        </a:defRPr>
      </a:lvl2pPr>
      <a:lvl3pPr marL="530997" indent="-164889" algn="l" rtl="0" eaLnBrk="0" fontAlgn="base" latinLnBrk="1" hangingPunct="0">
        <a:spcBef>
          <a:spcPct val="20000"/>
        </a:spcBef>
        <a:spcAft>
          <a:spcPct val="0"/>
        </a:spcAft>
        <a:buSzPct val="75000"/>
        <a:buChar char="•"/>
        <a:defRPr kumimoji="1" sz="1233">
          <a:solidFill>
            <a:schemeClr val="tx1"/>
          </a:solidFill>
          <a:latin typeface="+mn-lt"/>
          <a:ea typeface="+mn-ea"/>
          <a:cs typeface="굴림"/>
        </a:defRPr>
      </a:lvl3pPr>
      <a:lvl4pPr marL="796494" indent="-164889" algn="l" rtl="0" eaLnBrk="0" fontAlgn="base" latinLnBrk="1" hangingPunct="0">
        <a:spcBef>
          <a:spcPct val="20000"/>
        </a:spcBef>
        <a:spcAft>
          <a:spcPct val="0"/>
        </a:spcAft>
        <a:buChar char="-"/>
        <a:defRPr kumimoji="1" sz="1233">
          <a:solidFill>
            <a:schemeClr val="tx1"/>
          </a:solidFill>
          <a:latin typeface="+mn-lt"/>
          <a:ea typeface="+mn-ea"/>
          <a:cs typeface="굴림"/>
        </a:defRPr>
      </a:lvl4pPr>
      <a:lvl5pPr marL="1056404" indent="-159299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33">
          <a:solidFill>
            <a:schemeClr val="tx1"/>
          </a:solidFill>
          <a:latin typeface="+mn-lt"/>
          <a:ea typeface="+mn-ea"/>
          <a:cs typeface="굴림"/>
        </a:defRPr>
      </a:lvl5pPr>
      <a:lvl6pPr marL="1458841" indent="-159299" algn="l" rtl="0" fontAlgn="base" latinLnBrk="1">
        <a:spcBef>
          <a:spcPct val="20000"/>
        </a:spcBef>
        <a:spcAft>
          <a:spcPct val="0"/>
        </a:spcAft>
        <a:buChar char="»"/>
        <a:defRPr kumimoji="1" sz="1233">
          <a:solidFill>
            <a:schemeClr val="tx1"/>
          </a:solidFill>
          <a:latin typeface="+mn-lt"/>
          <a:ea typeface="+mn-ea"/>
        </a:defRPr>
      </a:lvl6pPr>
      <a:lvl7pPr marL="1861282" indent="-159299" algn="l" rtl="0" fontAlgn="base" latinLnBrk="1">
        <a:spcBef>
          <a:spcPct val="20000"/>
        </a:spcBef>
        <a:spcAft>
          <a:spcPct val="0"/>
        </a:spcAft>
        <a:buChar char="»"/>
        <a:defRPr kumimoji="1" sz="1233">
          <a:solidFill>
            <a:schemeClr val="tx1"/>
          </a:solidFill>
          <a:latin typeface="+mn-lt"/>
          <a:ea typeface="+mn-ea"/>
        </a:defRPr>
      </a:lvl7pPr>
      <a:lvl8pPr marL="2263719" indent="-159299" algn="l" rtl="0" fontAlgn="base" latinLnBrk="1">
        <a:spcBef>
          <a:spcPct val="20000"/>
        </a:spcBef>
        <a:spcAft>
          <a:spcPct val="0"/>
        </a:spcAft>
        <a:buChar char="»"/>
        <a:defRPr kumimoji="1" sz="1233">
          <a:solidFill>
            <a:schemeClr val="tx1"/>
          </a:solidFill>
          <a:latin typeface="+mn-lt"/>
          <a:ea typeface="+mn-ea"/>
        </a:defRPr>
      </a:lvl8pPr>
      <a:lvl9pPr marL="2666158" indent="-159299" algn="l" rtl="0" fontAlgn="base" latinLnBrk="1">
        <a:spcBef>
          <a:spcPct val="20000"/>
        </a:spcBef>
        <a:spcAft>
          <a:spcPct val="0"/>
        </a:spcAft>
        <a:buChar char="»"/>
        <a:defRPr kumimoji="1" sz="123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04878" rtl="0" eaLnBrk="1" latinLnBrk="1" hangingPunct="1">
        <a:defRPr sz="1585" kern="1200">
          <a:solidFill>
            <a:schemeClr val="tx1"/>
          </a:solidFill>
          <a:latin typeface="+mn-lt"/>
          <a:ea typeface="+mn-ea"/>
          <a:cs typeface="+mn-cs"/>
        </a:defRPr>
      </a:lvl1pPr>
      <a:lvl2pPr marL="402439" algn="l" defTabSz="804878" rtl="0" eaLnBrk="1" latinLnBrk="1" hangingPunct="1">
        <a:defRPr sz="1585" kern="1200">
          <a:solidFill>
            <a:schemeClr val="tx1"/>
          </a:solidFill>
          <a:latin typeface="+mn-lt"/>
          <a:ea typeface="+mn-ea"/>
          <a:cs typeface="+mn-cs"/>
        </a:defRPr>
      </a:lvl2pPr>
      <a:lvl3pPr marL="804878" algn="l" defTabSz="804878" rtl="0" eaLnBrk="1" latinLnBrk="1" hangingPunct="1">
        <a:defRPr sz="1585" kern="1200">
          <a:solidFill>
            <a:schemeClr val="tx1"/>
          </a:solidFill>
          <a:latin typeface="+mn-lt"/>
          <a:ea typeface="+mn-ea"/>
          <a:cs typeface="+mn-cs"/>
        </a:defRPr>
      </a:lvl3pPr>
      <a:lvl4pPr marL="1207317" algn="l" defTabSz="804878" rtl="0" eaLnBrk="1" latinLnBrk="1" hangingPunct="1">
        <a:defRPr sz="1585" kern="1200">
          <a:solidFill>
            <a:schemeClr val="tx1"/>
          </a:solidFill>
          <a:latin typeface="+mn-lt"/>
          <a:ea typeface="+mn-ea"/>
          <a:cs typeface="+mn-cs"/>
        </a:defRPr>
      </a:lvl4pPr>
      <a:lvl5pPr marL="1609756" algn="l" defTabSz="804878" rtl="0" eaLnBrk="1" latinLnBrk="1" hangingPunct="1">
        <a:defRPr sz="1585" kern="1200">
          <a:solidFill>
            <a:schemeClr val="tx1"/>
          </a:solidFill>
          <a:latin typeface="+mn-lt"/>
          <a:ea typeface="+mn-ea"/>
          <a:cs typeface="+mn-cs"/>
        </a:defRPr>
      </a:lvl5pPr>
      <a:lvl6pPr marL="2012194" algn="l" defTabSz="804878" rtl="0" eaLnBrk="1" latinLnBrk="1" hangingPunct="1">
        <a:defRPr sz="1585" kern="1200">
          <a:solidFill>
            <a:schemeClr val="tx1"/>
          </a:solidFill>
          <a:latin typeface="+mn-lt"/>
          <a:ea typeface="+mn-ea"/>
          <a:cs typeface="+mn-cs"/>
        </a:defRPr>
      </a:lvl6pPr>
      <a:lvl7pPr marL="2414635" algn="l" defTabSz="804878" rtl="0" eaLnBrk="1" latinLnBrk="1" hangingPunct="1">
        <a:defRPr sz="1585" kern="1200">
          <a:solidFill>
            <a:schemeClr val="tx1"/>
          </a:solidFill>
          <a:latin typeface="+mn-lt"/>
          <a:ea typeface="+mn-ea"/>
          <a:cs typeface="+mn-cs"/>
        </a:defRPr>
      </a:lvl7pPr>
      <a:lvl8pPr marL="2817072" algn="l" defTabSz="804878" rtl="0" eaLnBrk="1" latinLnBrk="1" hangingPunct="1">
        <a:defRPr sz="1585" kern="1200">
          <a:solidFill>
            <a:schemeClr val="tx1"/>
          </a:solidFill>
          <a:latin typeface="+mn-lt"/>
          <a:ea typeface="+mn-ea"/>
          <a:cs typeface="+mn-cs"/>
        </a:defRPr>
      </a:lvl8pPr>
      <a:lvl9pPr marL="3219513" algn="l" defTabSz="804878" rtl="0" eaLnBrk="1" latinLnBrk="1" hangingPunct="1">
        <a:defRPr sz="15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24138" y="377348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7A92295-2A17-42EE-9FA9-F985F8A28F9B}"/>
              </a:ext>
            </a:extLst>
          </p:cNvPr>
          <p:cNvSpPr txBox="1"/>
          <p:nvPr/>
        </p:nvSpPr>
        <p:spPr>
          <a:xfrm>
            <a:off x="81272" y="44624"/>
            <a:ext cx="23457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 err="1" smtClean="0"/>
              <a:t>NeoTutor</a:t>
            </a:r>
            <a:r>
              <a:rPr lang="en-US" altLang="ko-KR" b="1" dirty="0" smtClean="0"/>
              <a:t> </a:t>
            </a:r>
            <a:r>
              <a:rPr lang="ko-KR" altLang="ko-KR" b="1"/>
              <a:t>아이디어 제안서</a:t>
            </a:r>
            <a:endParaRPr lang="ko-KR" altLang="ko-KR"/>
          </a:p>
          <a:p>
            <a:endParaRPr lang="ko-KR" altLang="en-US" b="1" dirty="0">
              <a:solidFill>
                <a:srgbClr val="000000"/>
              </a:solidFill>
            </a:endParaRPr>
          </a:p>
        </p:txBody>
      </p:sp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24" y="932681"/>
            <a:ext cx="838200" cy="8851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358964" y="903351"/>
            <a:ext cx="4752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 smtClean="0"/>
              <a:t>- </a:t>
            </a:r>
            <a:r>
              <a:rPr lang="en-US" altLang="ko-KR" sz="1200" dirty="0" err="1" smtClean="0"/>
              <a:t>NeoTutor</a:t>
            </a:r>
            <a:r>
              <a:rPr lang="ko-KR" altLang="ko-KR" sz="1200"/>
              <a:t>는 </a:t>
            </a:r>
            <a:r>
              <a:rPr lang="ko-KR" altLang="ko-KR" sz="1200" b="1"/>
              <a:t>기존 학원</a:t>
            </a:r>
            <a:r>
              <a:rPr lang="en-US" altLang="ko-KR" sz="1200" b="1" dirty="0"/>
              <a:t>/</a:t>
            </a:r>
            <a:r>
              <a:rPr lang="ko-KR" altLang="ko-KR" sz="1200" b="1"/>
              <a:t>과외 방식에서 벗어나</a:t>
            </a:r>
            <a:r>
              <a:rPr lang="en-US" altLang="ko-KR" sz="1200" dirty="0"/>
              <a:t>, AI</a:t>
            </a:r>
            <a:r>
              <a:rPr lang="ko-KR" altLang="ko-KR" sz="1200"/>
              <a:t>와 로봇 기술을 접목한 새로운 개념의</a:t>
            </a:r>
            <a:r>
              <a:rPr lang="en-US" altLang="ko-KR" sz="1200" dirty="0"/>
              <a:t> ‘</a:t>
            </a:r>
            <a:r>
              <a:rPr lang="ko-KR" altLang="ko-KR" sz="1200"/>
              <a:t>차세대 튜터링 플랫폼</a:t>
            </a:r>
            <a:r>
              <a:rPr lang="en-US" altLang="ko-KR" sz="1200" dirty="0"/>
              <a:t>’</a:t>
            </a:r>
            <a:r>
              <a:rPr lang="ko-KR" altLang="ko-KR" sz="1200"/>
              <a:t>입니다</a:t>
            </a:r>
            <a:r>
              <a:rPr lang="en-US" altLang="ko-KR" sz="1200" dirty="0" smtClean="0"/>
              <a:t>.</a:t>
            </a:r>
          </a:p>
          <a:p>
            <a:pPr lvl="0"/>
            <a:endParaRPr lang="ko-KR" altLang="ko-KR" sz="1200" dirty="0"/>
          </a:p>
          <a:p>
            <a:r>
              <a:rPr lang="en-US" altLang="ko-KR" sz="1200" dirty="0" smtClean="0"/>
              <a:t>- </a:t>
            </a:r>
            <a:r>
              <a:rPr lang="ko-KR" altLang="ko-KR" sz="1200" smtClean="0"/>
              <a:t>학생이 </a:t>
            </a:r>
            <a:r>
              <a:rPr lang="ko-KR" altLang="ko-KR" sz="1200" dirty="0"/>
              <a:t>주도적으로 학습하고</a:t>
            </a:r>
            <a:r>
              <a:rPr lang="en-US" altLang="ko-KR" sz="1200" dirty="0"/>
              <a:t>, </a:t>
            </a:r>
            <a:r>
              <a:rPr lang="ko-KR" altLang="ko-KR" sz="1200"/>
              <a:t>로봇이 동반자로서 상호작용하며</a:t>
            </a:r>
            <a:r>
              <a:rPr lang="en-US" altLang="ko-KR" sz="1200" dirty="0"/>
              <a:t>, AI</a:t>
            </a:r>
            <a:r>
              <a:rPr lang="ko-KR" altLang="ko-KR" sz="1200"/>
              <a:t>가 개인별 맞춤 학습을 설계합니다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18" y="3037121"/>
            <a:ext cx="2767965" cy="32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2" y="3058459"/>
            <a:ext cx="2854325" cy="320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82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7A92295-2A17-42EE-9FA9-F985F8A28F9B}"/>
              </a:ext>
            </a:extLst>
          </p:cNvPr>
          <p:cNvSpPr txBox="1"/>
          <p:nvPr/>
        </p:nvSpPr>
        <p:spPr>
          <a:xfrm>
            <a:off x="81272" y="44624"/>
            <a:ext cx="32776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 err="1" smtClean="0">
                <a:solidFill>
                  <a:srgbClr val="000000"/>
                </a:solidFill>
              </a:rPr>
              <a:t>NeoTutor</a:t>
            </a:r>
            <a:r>
              <a:rPr lang="en-US" altLang="ko-KR" b="1" dirty="0" smtClean="0">
                <a:solidFill>
                  <a:srgbClr val="000000"/>
                </a:solidFill>
              </a:rPr>
              <a:t>  </a:t>
            </a:r>
            <a:r>
              <a:rPr lang="en-US" altLang="ko-KR" b="1" dirty="0" err="1"/>
              <a:t>NeoTutor</a:t>
            </a:r>
            <a:r>
              <a:rPr lang="en-US" altLang="ko-KR" b="1" dirty="0"/>
              <a:t> </a:t>
            </a:r>
            <a:r>
              <a:rPr lang="ko-KR" altLang="ko-KR" b="1"/>
              <a:t>아이디어 제안서</a:t>
            </a:r>
            <a:endParaRPr lang="ko-KR" altLang="ko-KR"/>
          </a:p>
          <a:p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512" y="636931"/>
            <a:ext cx="75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ko-KR" altLang="ko-KR" sz="1200" b="1"/>
              <a:t>사업 개요</a:t>
            </a:r>
            <a:endParaRPr lang="ko-KR" altLang="ko-KR" sz="120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아이디어명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NeoTutor</a:t>
            </a:r>
            <a:r>
              <a:rPr lang="en-US" altLang="ko-KR" sz="1200" dirty="0"/>
              <a:t> (Neo + Tutor = </a:t>
            </a:r>
            <a:r>
              <a:rPr lang="ko-KR" altLang="ko-KR" sz="1200"/>
              <a:t>새로운 세대의 튜터</a:t>
            </a:r>
            <a:r>
              <a:rPr lang="en-US" altLang="ko-KR" sz="1200" dirty="0"/>
              <a:t>)</a:t>
            </a:r>
            <a:endParaRPr lang="ko-KR" altLang="ko-KR" sz="120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초기 서비스 범위 </a:t>
            </a:r>
            <a:r>
              <a:rPr lang="en-US" altLang="ko-KR" sz="1200" dirty="0"/>
              <a:t>: </a:t>
            </a:r>
            <a:r>
              <a:rPr lang="ko-KR" altLang="ko-KR" sz="1200"/>
              <a:t>수학 전용</a:t>
            </a:r>
            <a:r>
              <a:rPr lang="en-US" altLang="ko-KR" sz="1200" dirty="0"/>
              <a:t> AI </a:t>
            </a:r>
            <a:r>
              <a:rPr lang="ko-KR" altLang="ko-KR" sz="1200"/>
              <a:t>로봇 튜터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형태</a:t>
            </a:r>
            <a:r>
              <a:rPr lang="en-US" altLang="ko-KR" sz="1200" dirty="0"/>
              <a:t>: </a:t>
            </a:r>
            <a:r>
              <a:rPr lang="ko-KR" altLang="ko-KR" sz="1200"/>
              <a:t>인공지능 기반 개인 맞춤 수학 학습 로봇</a:t>
            </a:r>
            <a:r>
              <a:rPr lang="en-US" altLang="ko-KR" sz="1200" dirty="0"/>
              <a:t> + </a:t>
            </a:r>
            <a:r>
              <a:rPr lang="ko-KR" altLang="ko-KR" sz="1200"/>
              <a:t>연동형 웹</a:t>
            </a:r>
            <a:r>
              <a:rPr lang="en-US" altLang="ko-KR" sz="1200" dirty="0"/>
              <a:t>/</a:t>
            </a:r>
            <a:r>
              <a:rPr lang="ko-KR" altLang="ko-KR" sz="1200"/>
              <a:t>앱 플랫폼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대상</a:t>
            </a:r>
            <a:r>
              <a:rPr lang="en-US" altLang="ko-KR" sz="1200" dirty="0"/>
              <a:t>: </a:t>
            </a:r>
            <a:r>
              <a:rPr lang="ko-KR" altLang="ko-KR" sz="1200"/>
              <a:t>초</a:t>
            </a:r>
            <a:r>
              <a:rPr lang="en-US" altLang="ko-KR" sz="1200" dirty="0"/>
              <a:t>·</a:t>
            </a:r>
            <a:r>
              <a:rPr lang="ko-KR" altLang="ko-KR" sz="1200"/>
              <a:t>중</a:t>
            </a:r>
            <a:r>
              <a:rPr lang="en-US" altLang="ko-KR" sz="1200" dirty="0"/>
              <a:t>·</a:t>
            </a:r>
            <a:r>
              <a:rPr lang="ko-KR" altLang="ko-KR" sz="1200"/>
              <a:t>고 수학 학습이 필요한 학생 및 학부모</a:t>
            </a:r>
            <a:r>
              <a:rPr lang="en-US" altLang="ko-KR" sz="1200" dirty="0"/>
              <a:t>, </a:t>
            </a:r>
            <a:r>
              <a:rPr lang="ko-KR" altLang="ko-KR" sz="1200"/>
              <a:t>입시 대비 중위권 이하 학생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512" y="1928078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ko-KR" sz="1200" b="1"/>
              <a:t>제안 </a:t>
            </a:r>
            <a:r>
              <a:rPr lang="ko-KR" altLang="ko-KR" sz="1200" b="1" smtClean="0"/>
              <a:t>배경</a:t>
            </a:r>
            <a:endParaRPr lang="ko-KR" altLang="ko-KR" sz="120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47303"/>
              </p:ext>
            </p:extLst>
          </p:nvPr>
        </p:nvGraphicFramePr>
        <p:xfrm>
          <a:off x="632520" y="2288118"/>
          <a:ext cx="8047156" cy="4093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7902"/>
                <a:gridCol w="6659254"/>
              </a:tblGrid>
              <a:tr h="0">
                <a:tc>
                  <a:txBody>
                    <a:bodyPr/>
                    <a:lstStyle/>
                    <a:p>
                      <a:pPr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개인적 동기에서 출발한 교육 혁신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자녀의 수학 학습 포기 경험을 통해 학부모로서 직접 가르치며 현실적인 어려움을 체감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많은 학생들이 학원에서도 진도를 따라가지 못해 수학을 포기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고비용의 개인 과외는 접근성이 낮고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양질의 선생님 찾기도 어려움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01370">
                <a:tc>
                  <a:txBody>
                    <a:bodyPr/>
                    <a:lstStyle/>
                    <a:p>
                      <a:pPr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AI +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로봇으로 누구나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 1:1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수학 튜터를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학생의 눈높이에 맞춘 맞춤형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 1:1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수학 교육을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 AI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로봇으로 실현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학습 포기 순간을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 *“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도전의 기회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”*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로 바꾸는 것이 서비스의 출발점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수학 중심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 →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전 과목 확장 목표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초기에는 수학 튜터링에 집중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이후 전과목 확장</a:t>
                      </a: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최종 목표는 자기 주도 학습 생태계 구축</a:t>
                      </a:r>
                    </a:p>
                    <a:p>
                      <a:pPr marL="742950" lvl="1" indent="-285750" latinLnBrk="1"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재능 탐색</a:t>
                      </a:r>
                    </a:p>
                    <a:p>
                      <a:pPr marL="742950" lvl="1" indent="-285750" latinLnBrk="1"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진로 설계</a:t>
                      </a:r>
                    </a:p>
                    <a:p>
                      <a:pPr marL="742950" lvl="1" indent="-285750" latinLnBrk="1">
                        <a:spcAft>
                          <a:spcPts val="80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성향 분석 및 직업 추천 등으로 확대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AI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로봇이 가능한 교육 혁신 요소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3D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시각화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이차함수 등 추상 개념을 입체적으로 표현</a:t>
                      </a: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실시간 오답 피드백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손글씨 인식 후 즉시 피드백</a:t>
                      </a: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감정 기반 코칭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표정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·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자세 분석 후 격려 메시지 제공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교육의 본질에 집중한 서비스 철학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단순 입시 대비가 아닌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 *“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스스로 인생을 개척할 수 있는 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”*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을 키우는 것이 목표</a:t>
                      </a: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AI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는 공감과 코칭이 가능한 동반자 역할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78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7A92295-2A17-42EE-9FA9-F985F8A28F9B}"/>
              </a:ext>
            </a:extLst>
          </p:cNvPr>
          <p:cNvSpPr txBox="1"/>
          <p:nvPr/>
        </p:nvSpPr>
        <p:spPr>
          <a:xfrm>
            <a:off x="81272" y="44624"/>
            <a:ext cx="32776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 err="1" smtClean="0">
                <a:solidFill>
                  <a:srgbClr val="000000"/>
                </a:solidFill>
              </a:rPr>
              <a:t>NeoTutor</a:t>
            </a:r>
            <a:r>
              <a:rPr lang="en-US" altLang="ko-KR" b="1" dirty="0" smtClean="0">
                <a:solidFill>
                  <a:srgbClr val="000000"/>
                </a:solidFill>
              </a:rPr>
              <a:t>  </a:t>
            </a:r>
            <a:r>
              <a:rPr lang="en-US" altLang="ko-KR" b="1" dirty="0" err="1"/>
              <a:t>NeoTutor</a:t>
            </a:r>
            <a:r>
              <a:rPr lang="en-US" altLang="ko-KR" b="1" dirty="0"/>
              <a:t> </a:t>
            </a:r>
            <a:r>
              <a:rPr lang="ko-KR" altLang="ko-KR" b="1"/>
              <a:t>아이디어 제안서</a:t>
            </a:r>
            <a:endParaRPr lang="ko-KR" altLang="ko-KR"/>
          </a:p>
          <a:p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520" y="560355"/>
            <a:ext cx="756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dirty="0"/>
              <a:t>다음은 로봇을 실제 수학 교육에 적용했을 때의 예시입니다</a:t>
            </a:r>
            <a:r>
              <a:rPr lang="en-US" altLang="ko-KR" sz="1200" dirty="0" smtClean="0"/>
              <a:t>:</a:t>
            </a:r>
            <a:endParaRPr lang="ko-KR" altLang="ko-KR" sz="120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067528"/>
              </p:ext>
            </p:extLst>
          </p:nvPr>
        </p:nvGraphicFramePr>
        <p:xfrm>
          <a:off x="632520" y="981370"/>
          <a:ext cx="7848872" cy="5543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2879"/>
                <a:gridCol w="5285993"/>
              </a:tblGrid>
              <a:tr h="120589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09880" latinLnBrk="1">
                        <a:spcAft>
                          <a:spcPts val="800"/>
                        </a:spcAft>
                      </a:pP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기존 교과서에서는 이차함수의 개형을 머리로만 이해해야 하지만</a:t>
                      </a: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로봇의 프로젝터 또는 홀로그램 기능을 통해 포물선이 어떻게 변화하는지를 실시간</a:t>
                      </a: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 3D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로 보여주면</a:t>
                      </a: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학생들은 함수 개념을 훨씬 직관적으로 이해할 수 있습니다</a:t>
                      </a: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467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학생이 종이에 문제를 풀면 로봇의 카메라가 이를 인식하고 풀이 과정을 분석합니다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계산 실수나 개념 오류가 감지되면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AI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가 즉시 피드백을 주고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이해가 부족한 부분에 대해 추가 설명을 제공해 학습의 타이밍을 놓치지 않도록 합니다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13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로봇이 학생의 표정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말투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자세 등을 분석하여 피로하거나 지루해할 때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"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너 오늘 집중 잘하고 있어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!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조금만 더 해볼까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?"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등 감성 피드백을 제공합니다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이는 반복 학습에서 오는 피로감을 줄이고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학습 지속 시간을 늘리는 데 매우 효과적입니다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34" y="1019637"/>
            <a:ext cx="1433175" cy="109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97" y="2476452"/>
            <a:ext cx="1872208" cy="163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4725144"/>
            <a:ext cx="2242567" cy="15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5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7A92295-2A17-42EE-9FA9-F985F8A28F9B}"/>
              </a:ext>
            </a:extLst>
          </p:cNvPr>
          <p:cNvSpPr txBox="1"/>
          <p:nvPr/>
        </p:nvSpPr>
        <p:spPr>
          <a:xfrm>
            <a:off x="81272" y="44624"/>
            <a:ext cx="32776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 err="1" smtClean="0">
                <a:solidFill>
                  <a:srgbClr val="000000"/>
                </a:solidFill>
              </a:rPr>
              <a:t>NeoTutor</a:t>
            </a:r>
            <a:r>
              <a:rPr lang="en-US" altLang="ko-KR" b="1" dirty="0" smtClean="0">
                <a:solidFill>
                  <a:srgbClr val="000000"/>
                </a:solidFill>
              </a:rPr>
              <a:t>  </a:t>
            </a:r>
            <a:r>
              <a:rPr lang="en-US" altLang="ko-KR" b="1" dirty="0" err="1"/>
              <a:t>NeoTutor</a:t>
            </a:r>
            <a:r>
              <a:rPr lang="en-US" altLang="ko-KR" b="1" dirty="0"/>
              <a:t> </a:t>
            </a:r>
            <a:r>
              <a:rPr lang="ko-KR" altLang="ko-KR" b="1"/>
              <a:t>아이디어 제안서</a:t>
            </a:r>
            <a:endParaRPr lang="ko-KR" altLang="ko-KR"/>
          </a:p>
          <a:p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88" y="476672"/>
            <a:ext cx="87129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ko-KR" sz="1200" b="1"/>
              <a:t>문제 인식 및 </a:t>
            </a:r>
            <a:r>
              <a:rPr lang="ko-KR" altLang="ko-KR" sz="1200" b="1"/>
              <a:t>시장 </a:t>
            </a:r>
            <a:r>
              <a:rPr lang="ko-KR" altLang="ko-KR" sz="1200" b="1" smtClean="0"/>
              <a:t>기회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ko-KR" altLang="ko-KR" sz="120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대한민국은 전 세계적으로 입시에 대한 경쟁이 극심한 국가 중 하나로</a:t>
            </a:r>
            <a:r>
              <a:rPr lang="en-US" altLang="ko-KR" sz="1200" dirty="0"/>
              <a:t>, </a:t>
            </a:r>
            <a:r>
              <a:rPr lang="ko-KR" altLang="ko-KR" sz="1200"/>
              <a:t>사교육에 연간 약</a:t>
            </a:r>
            <a:r>
              <a:rPr lang="en-US" altLang="ko-KR" sz="1200" dirty="0"/>
              <a:t> 26</a:t>
            </a:r>
            <a:r>
              <a:rPr lang="ko-KR" altLang="ko-KR" sz="1200"/>
              <a:t>조 원 이상이 소비되고 있습니다</a:t>
            </a:r>
            <a:r>
              <a:rPr lang="en-US" altLang="ko-KR" sz="1200" dirty="0"/>
              <a:t>. </a:t>
            </a:r>
            <a:r>
              <a:rPr lang="ko-KR" altLang="ko-KR" sz="1200"/>
              <a:t>특히 고등학생 대상 사교육 시장은</a:t>
            </a:r>
            <a:r>
              <a:rPr lang="en-US" altLang="ko-KR" sz="1200" dirty="0"/>
              <a:t> 8</a:t>
            </a:r>
            <a:r>
              <a:rPr lang="ko-KR" altLang="ko-KR" sz="1200"/>
              <a:t>조 원 규모로 추정되며</a:t>
            </a:r>
            <a:r>
              <a:rPr lang="en-US" altLang="ko-KR" sz="1200" dirty="0"/>
              <a:t>, </a:t>
            </a:r>
            <a:r>
              <a:rPr lang="ko-KR" altLang="ko-KR" sz="1200"/>
              <a:t>이 중 상당 부분이 수학과 과학 과목에 집중되어 </a:t>
            </a:r>
            <a:r>
              <a:rPr lang="ko-KR" altLang="ko-KR" sz="1200"/>
              <a:t>있습니다</a:t>
            </a:r>
            <a:r>
              <a:rPr lang="en-US" altLang="ko-KR" sz="120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ko-KR" altLang="ko-KR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많은 학생들이 수학을</a:t>
            </a:r>
            <a:r>
              <a:rPr lang="en-US" altLang="ko-KR" sz="1200" dirty="0"/>
              <a:t> '</a:t>
            </a:r>
            <a:r>
              <a:rPr lang="ko-KR" altLang="ko-KR" sz="1200"/>
              <a:t>포기 과목</a:t>
            </a:r>
            <a:r>
              <a:rPr lang="en-US" altLang="ko-KR" sz="1200" dirty="0"/>
              <a:t>'</a:t>
            </a:r>
            <a:r>
              <a:rPr lang="ko-KR" altLang="ko-KR" sz="1200"/>
              <a:t>으로 여기고 있으며</a:t>
            </a:r>
            <a:r>
              <a:rPr lang="en-US" altLang="ko-KR" sz="1200" dirty="0"/>
              <a:t>, </a:t>
            </a:r>
            <a:r>
              <a:rPr lang="ko-KR" altLang="ko-KR" sz="1200"/>
              <a:t>학원 수업조차 진도를 따라가지 못하는 경우가 많습니다</a:t>
            </a:r>
            <a:r>
              <a:rPr lang="en-US" altLang="ko-KR" sz="1200" dirty="0"/>
              <a:t>. </a:t>
            </a:r>
            <a:r>
              <a:rPr lang="ko-KR" altLang="ko-KR" sz="1200"/>
              <a:t>진정한</a:t>
            </a:r>
            <a:r>
              <a:rPr lang="en-US" altLang="ko-KR" sz="1200" dirty="0"/>
              <a:t> 1:1 </a:t>
            </a:r>
            <a:r>
              <a:rPr lang="ko-KR" altLang="ko-KR" sz="1200"/>
              <a:t>맞춤형 튜터링이 필요한 시점이나</a:t>
            </a:r>
            <a:r>
              <a:rPr lang="en-US" altLang="ko-KR" sz="1200" dirty="0"/>
              <a:t>, </a:t>
            </a:r>
            <a:r>
              <a:rPr lang="ko-KR" altLang="ko-KR" sz="1200"/>
              <a:t>과외 비용은 가구 소득의 큰 부담이 되고 </a:t>
            </a:r>
            <a:r>
              <a:rPr lang="ko-KR" altLang="ko-KR" sz="1200"/>
              <a:t>있습니다</a:t>
            </a:r>
            <a:r>
              <a:rPr lang="en-US" altLang="ko-KR" sz="120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ko-KR" altLang="ko-KR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AI </a:t>
            </a:r>
            <a:r>
              <a:rPr lang="ko-KR" altLang="ko-KR" sz="1200"/>
              <a:t>기반 앱 서비스가 일부 등장하고 있지만</a:t>
            </a:r>
            <a:r>
              <a:rPr lang="en-US" altLang="ko-KR" sz="1200" dirty="0"/>
              <a:t>, </a:t>
            </a:r>
            <a:r>
              <a:rPr lang="ko-KR" altLang="ko-KR" sz="1200"/>
              <a:t>대화형 한계</a:t>
            </a:r>
            <a:r>
              <a:rPr lang="en-US" altLang="ko-KR" sz="1200" dirty="0"/>
              <a:t>, </a:t>
            </a:r>
            <a:r>
              <a:rPr lang="ko-KR" altLang="ko-KR" sz="1200"/>
              <a:t>맥락 이해 부족</a:t>
            </a:r>
            <a:r>
              <a:rPr lang="en-US" altLang="ko-KR" sz="1200" dirty="0"/>
              <a:t>, </a:t>
            </a:r>
            <a:r>
              <a:rPr lang="ko-KR" altLang="ko-KR" sz="1200"/>
              <a:t>몰입도 저하 등으로 인해 학습 효과는 </a:t>
            </a:r>
            <a:r>
              <a:rPr lang="ko-KR" altLang="ko-KR" sz="1200"/>
              <a:t>제한적입니다</a:t>
            </a:r>
            <a:r>
              <a:rPr lang="en-US" altLang="ko-KR" sz="1200" dirty="0" smtClean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ko-KR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반면 로봇은 실시간 피드백</a:t>
            </a:r>
            <a:r>
              <a:rPr lang="en-US" altLang="ko-KR" sz="1200" dirty="0"/>
              <a:t>, </a:t>
            </a:r>
            <a:r>
              <a:rPr lang="ko-KR" altLang="ko-KR" sz="1200"/>
              <a:t>시각화</a:t>
            </a:r>
            <a:r>
              <a:rPr lang="en-US" altLang="ko-KR" sz="1200" dirty="0"/>
              <a:t>, </a:t>
            </a:r>
            <a:r>
              <a:rPr lang="ko-KR" altLang="ko-KR" sz="1200"/>
              <a:t>감정 기반 상호작용 등 다양한 물리적</a:t>
            </a:r>
            <a:r>
              <a:rPr lang="en-US" altLang="ko-KR" sz="1200" dirty="0"/>
              <a:t>·</a:t>
            </a:r>
            <a:r>
              <a:rPr lang="ko-KR" altLang="ko-KR" sz="1200"/>
              <a:t>심리적 접근이 가능하여 학습 지속성과 이해도를 동시에 높일 수 있는 </a:t>
            </a:r>
            <a:r>
              <a:rPr lang="ko-KR" altLang="ko-KR" sz="1200"/>
              <a:t>잠재력이 </a:t>
            </a:r>
            <a:r>
              <a:rPr lang="ko-KR" altLang="ko-KR" sz="1200" smtClean="0"/>
              <a:t>큽니다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200" dirty="0" err="1"/>
              <a:t>NeoTutor</a:t>
            </a:r>
            <a:r>
              <a:rPr lang="ko-KR" altLang="ko-KR" sz="1200"/>
              <a:t>는 이러한 문제의식에서 출발하여</a:t>
            </a:r>
            <a:r>
              <a:rPr lang="en-US" altLang="ko-KR" sz="1200" dirty="0"/>
              <a:t>, </a:t>
            </a:r>
            <a:r>
              <a:rPr lang="ko-KR" altLang="ko-KR" sz="1200"/>
              <a:t>수학이라는 주요 과목의 학습 포기율을 낮추고</a:t>
            </a:r>
            <a:r>
              <a:rPr lang="en-US" altLang="ko-KR" sz="1200" dirty="0"/>
              <a:t>, </a:t>
            </a:r>
            <a:r>
              <a:rPr lang="ko-KR" altLang="ko-KR" sz="1200"/>
              <a:t>누구나 개인 교사의 수준의 맞춤 피드백을 받을 수 있는 시대를 여는 것을 목표로 합니다</a:t>
            </a:r>
            <a:r>
              <a:rPr lang="en-US" altLang="ko-KR" sz="1200" dirty="0"/>
              <a:t>.</a:t>
            </a:r>
            <a:endParaRPr lang="ko-KR" altLang="ko-KR" sz="1200"/>
          </a:p>
        </p:txBody>
      </p:sp>
    </p:spTree>
    <p:extLst>
      <p:ext uri="{BB962C8B-B14F-4D97-AF65-F5344CB8AC3E}">
        <p14:creationId xmlns:p14="http://schemas.microsoft.com/office/powerpoint/2010/main" val="35798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7A92295-2A17-42EE-9FA9-F985F8A28F9B}"/>
              </a:ext>
            </a:extLst>
          </p:cNvPr>
          <p:cNvSpPr txBox="1"/>
          <p:nvPr/>
        </p:nvSpPr>
        <p:spPr>
          <a:xfrm>
            <a:off x="81272" y="44624"/>
            <a:ext cx="32776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 err="1" smtClean="0">
                <a:solidFill>
                  <a:srgbClr val="000000"/>
                </a:solidFill>
              </a:rPr>
              <a:t>NeoTutor</a:t>
            </a:r>
            <a:r>
              <a:rPr lang="en-US" altLang="ko-KR" b="1" dirty="0" smtClean="0">
                <a:solidFill>
                  <a:srgbClr val="000000"/>
                </a:solidFill>
              </a:rPr>
              <a:t>  </a:t>
            </a:r>
            <a:r>
              <a:rPr lang="en-US" altLang="ko-KR" b="1" dirty="0" err="1"/>
              <a:t>NeoTutor</a:t>
            </a:r>
            <a:r>
              <a:rPr lang="en-US" altLang="ko-KR" b="1" dirty="0"/>
              <a:t> </a:t>
            </a:r>
            <a:r>
              <a:rPr lang="ko-KR" altLang="ko-KR" b="1"/>
              <a:t>아이디어 제안서</a:t>
            </a:r>
            <a:endParaRPr lang="ko-KR" altLang="ko-KR"/>
          </a:p>
          <a:p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88" y="476672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ko-KR" sz="1200" b="1"/>
              <a:t>목표 </a:t>
            </a:r>
            <a:r>
              <a:rPr lang="ko-KR" altLang="ko-KR" sz="1200" b="1"/>
              <a:t>및 </a:t>
            </a:r>
            <a:r>
              <a:rPr lang="ko-KR" altLang="ko-KR" sz="1200" b="1" smtClean="0"/>
              <a:t>기대효과</a:t>
            </a:r>
            <a:endParaRPr lang="ko-KR" altLang="ko-KR" sz="120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053417"/>
              </p:ext>
            </p:extLst>
          </p:nvPr>
        </p:nvGraphicFramePr>
        <p:xfrm>
          <a:off x="848544" y="908720"/>
          <a:ext cx="5728335" cy="1788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6144"/>
                <a:gridCol w="4432191"/>
              </a:tblGrid>
              <a:tr h="0">
                <a:tc>
                  <a:txBody>
                    <a:bodyPr/>
                    <a:lstStyle/>
                    <a:p>
                      <a:pPr marL="457200"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목표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수학 과목에 특화된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 AI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튜터링 로봇 개발 및 상용화</a:t>
                      </a: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학습자의 성향과 수준에 맞춘 맞춤형 진도 및 피드백 시스템 구현</a:t>
                      </a: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공교육 보완 및 사교육비 절감을 통한 교육의 형평성 향상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기대효과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 dirty="0">
                          <a:effectLst/>
                        </a:rPr>
                        <a:t>시각적 접근을 통한 수학 개념의 이해도 상승</a:t>
                      </a: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 dirty="0">
                          <a:effectLst/>
                        </a:rPr>
                        <a:t>학습 습관 형성과 자기주도적 학습 역량 강화</a:t>
                      </a: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 dirty="0">
                          <a:effectLst/>
                        </a:rPr>
                        <a:t>중</a:t>
                      </a:r>
                      <a:r>
                        <a:rPr lang="en-US" sz="1200" kern="100" dirty="0">
                          <a:effectLst/>
                        </a:rPr>
                        <a:t>·</a:t>
                      </a:r>
                      <a:r>
                        <a:rPr lang="ko-KR" sz="1200" kern="100">
                          <a:effectLst/>
                        </a:rPr>
                        <a:t>하위권 학생들의 학습 포기 방지 및 성적 향상</a:t>
                      </a: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200" kern="100" dirty="0">
                          <a:effectLst/>
                        </a:rPr>
                        <a:t>전국 어디서든 동일한 수준의</a:t>
                      </a:r>
                      <a:r>
                        <a:rPr lang="en-US" sz="1200" kern="100" dirty="0">
                          <a:effectLst/>
                        </a:rPr>
                        <a:t> AI </a:t>
                      </a:r>
                      <a:r>
                        <a:rPr lang="ko-KR" sz="1200" kern="100">
                          <a:effectLst/>
                        </a:rPr>
                        <a:t>교육 접근 가능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48861" y="999614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ko-KR" altLang="ko-KR" sz="12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488" y="3007985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5. </a:t>
            </a:r>
            <a:r>
              <a:rPr lang="ko-KR" altLang="en-US" sz="1200" b="1" smtClean="0"/>
              <a:t>주요 서비스 구성</a:t>
            </a:r>
            <a:endParaRPr lang="ko-KR" altLang="ko-KR" sz="120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46270"/>
              </p:ext>
            </p:extLst>
          </p:nvPr>
        </p:nvGraphicFramePr>
        <p:xfrm>
          <a:off x="880363" y="3868147"/>
          <a:ext cx="5728335" cy="1320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6095"/>
                <a:gridCol w="3512240"/>
              </a:tblGrid>
              <a:tr h="0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AI 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수학 튜터 로봇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문제 풀이 과정을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3D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애니메이션과 제스처로 시각화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실시간 음성 질의응답과 </a:t>
                      </a:r>
                      <a:r>
                        <a:rPr lang="ko-KR" sz="1000" kern="100" dirty="0" err="1">
                          <a:solidFill>
                            <a:schemeClr val="tx1"/>
                          </a:solidFill>
                          <a:effectLst/>
                        </a:rPr>
                        <a:t>인터랙티브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 대화 기반 설명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학생의 반응과 이해도를 인식하고 반복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보충 수업 자동 진행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algn="l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연동 플랫폼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웹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앱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로봇과 학습기록 자동 연동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학부모를 위한 일일 리포트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/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주간 학습 통계 제공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학습 스케줄 자동 생성 및 </a:t>
                      </a:r>
                      <a:r>
                        <a:rPr lang="ko-KR" sz="1000" kern="100" dirty="0" err="1">
                          <a:solidFill>
                            <a:schemeClr val="tx1"/>
                          </a:solidFill>
                          <a:effectLst/>
                        </a:rPr>
                        <a:t>미션형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 과제 부여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089150" y="3000375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6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7A92295-2A17-42EE-9FA9-F985F8A28F9B}"/>
              </a:ext>
            </a:extLst>
          </p:cNvPr>
          <p:cNvSpPr txBox="1"/>
          <p:nvPr/>
        </p:nvSpPr>
        <p:spPr>
          <a:xfrm>
            <a:off x="81272" y="44624"/>
            <a:ext cx="32776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 err="1" smtClean="0">
                <a:solidFill>
                  <a:srgbClr val="000000"/>
                </a:solidFill>
              </a:rPr>
              <a:t>NeoTutor</a:t>
            </a:r>
            <a:r>
              <a:rPr lang="en-US" altLang="ko-KR" b="1" dirty="0" smtClean="0">
                <a:solidFill>
                  <a:srgbClr val="000000"/>
                </a:solidFill>
              </a:rPr>
              <a:t>  </a:t>
            </a:r>
            <a:r>
              <a:rPr lang="en-US" altLang="ko-KR" b="1" dirty="0" err="1"/>
              <a:t>NeoTutor</a:t>
            </a:r>
            <a:r>
              <a:rPr lang="en-US" altLang="ko-KR" b="1" dirty="0"/>
              <a:t> </a:t>
            </a:r>
            <a:r>
              <a:rPr lang="ko-KR" altLang="ko-KR" b="1"/>
              <a:t>아이디어 제안서</a:t>
            </a:r>
            <a:endParaRPr lang="ko-KR" altLang="ko-KR"/>
          </a:p>
          <a:p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88" y="476672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6. </a:t>
            </a:r>
            <a:r>
              <a:rPr lang="ko-KR" altLang="en-US" sz="1200" b="1" smtClean="0"/>
              <a:t>경쟁력 및 차별성</a:t>
            </a:r>
            <a:endParaRPr lang="ko-KR" altLang="ko-KR" sz="1200"/>
          </a:p>
        </p:txBody>
      </p:sp>
      <p:sp>
        <p:nvSpPr>
          <p:cNvPr id="8" name="TextBox 7"/>
          <p:cNvSpPr txBox="1"/>
          <p:nvPr/>
        </p:nvSpPr>
        <p:spPr>
          <a:xfrm>
            <a:off x="344488" y="3567112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★ </a:t>
            </a:r>
            <a:r>
              <a:rPr lang="ko-KR" altLang="en-US" sz="1200" b="1" smtClean="0"/>
              <a:t>외부 기기 연동한 학습 차별화 전략</a:t>
            </a:r>
            <a:endParaRPr lang="ko-KR" altLang="ko-KR" sz="120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089150" y="3000375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629131"/>
              </p:ext>
            </p:extLst>
          </p:nvPr>
        </p:nvGraphicFramePr>
        <p:xfrm>
          <a:off x="776536" y="896938"/>
          <a:ext cx="5685155" cy="2222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2715"/>
                <a:gridCol w="793750"/>
                <a:gridCol w="793750"/>
                <a:gridCol w="2694940"/>
              </a:tblGrid>
              <a:tr h="43434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chemeClr val="tx1"/>
                          </a:solidFill>
                          <a:effectLst/>
                        </a:rPr>
                        <a:t>항목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일반 수학 과외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chemeClr val="tx1"/>
                          </a:solidFill>
                          <a:effectLst/>
                        </a:rPr>
                        <a:t>AI </a:t>
                      </a: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수학 앱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chemeClr val="tx1"/>
                          </a:solidFill>
                          <a:effectLst/>
                        </a:rPr>
                        <a:t>NeoTutor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30480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맞춤 진단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△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○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◎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31051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시각화된 개념 설명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chemeClr val="tx1"/>
                          </a:solidFill>
                          <a:effectLst/>
                        </a:rPr>
                        <a:t>△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△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◎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ker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로봇 기반 인터랙션</a:t>
                      </a:r>
                      <a:r>
                        <a:rPr lang="en-US" sz="1100" ker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32575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피드백 제공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○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△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◎</a:t>
                      </a: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ker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실시간 반응 기반</a:t>
                      </a:r>
                      <a:r>
                        <a:rPr lang="en-US" sz="1100" ker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33210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감정·동기 유도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△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◎ </a:t>
                      </a:r>
                      <a:r>
                        <a:rPr lang="en-US" sz="1100" ker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감정 인식</a:t>
                      </a:r>
                      <a:r>
                        <a:rPr lang="en-US" sz="1100" kern="0">
                          <a:solidFill>
                            <a:schemeClr val="tx1"/>
                          </a:solidFill>
                          <a:effectLst/>
                        </a:rPr>
                        <a:t> + </a:t>
                      </a: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대화</a:t>
                      </a:r>
                      <a:r>
                        <a:rPr lang="en-US" sz="1100" ker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34734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가격 접근성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△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◎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◎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  <a:tr h="2603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chemeClr val="tx1"/>
                          </a:solidFill>
                          <a:effectLst/>
                        </a:rPr>
                        <a:t>공간 제약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chemeClr val="tx1"/>
                          </a:solidFill>
                          <a:effectLst/>
                        </a:rPr>
                        <a:t>○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chemeClr val="tx1"/>
                          </a:solidFill>
                          <a:effectLst/>
                        </a:rPr>
                        <a:t>◎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09788" y="28908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3858055"/>
            <a:ext cx="2016224" cy="251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700" y="3839387"/>
            <a:ext cx="2170524" cy="252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779732" y="6426719"/>
            <a:ext cx="23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LG </a:t>
            </a:r>
            <a:r>
              <a:rPr lang="ko-KR" altLang="ko-KR" sz="1200" b="1"/>
              <a:t>전자칠판을 활용한 수업 모습 </a:t>
            </a:r>
            <a:endParaRPr lang="ko-KR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3374000" y="6426719"/>
            <a:ext cx="23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XR </a:t>
            </a:r>
            <a:r>
              <a:rPr lang="ko-KR" altLang="ko-KR" sz="1200" b="1"/>
              <a:t>기기를 연동한 수업 모습</a:t>
            </a:r>
            <a:endParaRPr lang="ko-KR" altLang="ko-KR" sz="1200"/>
          </a:p>
        </p:txBody>
      </p:sp>
      <p:sp>
        <p:nvSpPr>
          <p:cNvPr id="10" name="직사각형 9"/>
          <p:cNvSpPr/>
          <p:nvPr/>
        </p:nvSpPr>
        <p:spPr>
          <a:xfrm>
            <a:off x="3435597" y="3244334"/>
            <a:ext cx="30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XR </a:t>
            </a:r>
            <a:r>
              <a:rPr lang="ko-KR" altLang="ko-KR" b="1">
                <a:ea typeface="맑은 고딕" panose="020B0503020000020004" pitchFamily="50" charset="-127"/>
                <a:cs typeface="Times New Roman" panose="02020603050405020304" pitchFamily="18" charset="0"/>
              </a:rPr>
              <a:t>기기를 연동한 수업 모습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8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7A92295-2A17-42EE-9FA9-F985F8A28F9B}"/>
              </a:ext>
            </a:extLst>
          </p:cNvPr>
          <p:cNvSpPr txBox="1"/>
          <p:nvPr/>
        </p:nvSpPr>
        <p:spPr>
          <a:xfrm>
            <a:off x="81272" y="44624"/>
            <a:ext cx="32776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 err="1" smtClean="0">
                <a:solidFill>
                  <a:srgbClr val="000000"/>
                </a:solidFill>
              </a:rPr>
              <a:t>NeoTutor</a:t>
            </a:r>
            <a:r>
              <a:rPr lang="en-US" altLang="ko-KR" b="1" dirty="0" smtClean="0">
                <a:solidFill>
                  <a:srgbClr val="000000"/>
                </a:solidFill>
              </a:rPr>
              <a:t>  </a:t>
            </a:r>
            <a:r>
              <a:rPr lang="en-US" altLang="ko-KR" b="1" dirty="0" err="1"/>
              <a:t>NeoTutor</a:t>
            </a:r>
            <a:r>
              <a:rPr lang="en-US" altLang="ko-KR" b="1" dirty="0"/>
              <a:t> </a:t>
            </a:r>
            <a:r>
              <a:rPr lang="ko-KR" altLang="ko-KR" b="1"/>
              <a:t>아이디어 제안서</a:t>
            </a:r>
            <a:endParaRPr lang="ko-KR" altLang="ko-KR"/>
          </a:p>
          <a:p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88" y="476672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7. </a:t>
            </a:r>
            <a:r>
              <a:rPr lang="ko-KR" altLang="en-US" sz="1200" b="1" smtClean="0"/>
              <a:t>단계별 사업 전략</a:t>
            </a:r>
            <a:endParaRPr lang="ko-KR" altLang="ko-KR" sz="120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334574"/>
              </p:ext>
            </p:extLst>
          </p:nvPr>
        </p:nvGraphicFramePr>
        <p:xfrm>
          <a:off x="776536" y="896950"/>
          <a:ext cx="813690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9997"/>
                <a:gridCol w="6416907"/>
              </a:tblGrid>
              <a:tr h="0">
                <a:tc>
                  <a:txBody>
                    <a:bodyPr/>
                    <a:lstStyle/>
                    <a:p>
                      <a:pPr marL="457200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단계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(2025~2026)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수학 전용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 NeoTutor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출시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중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·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고등 수학 중심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단계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 (2027~2028)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초등 수학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사고력 수학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영재교육 등으로 확장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단계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solidFill>
                            <a:schemeClr val="tx1"/>
                          </a:solidFill>
                          <a:effectLst/>
                        </a:rPr>
                        <a:t>과학</a:t>
                      </a:r>
                      <a:r>
                        <a:rPr lang="ko-KR" sz="1200" kern="1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등 타 과목 및 진로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</a:rPr>
                        <a:t>설계형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 통합 </a:t>
                      </a: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</a:rPr>
                        <a:t>멘토링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 시스템으로 </a:t>
                      </a:r>
                      <a:r>
                        <a:rPr lang="ko-KR" sz="1200" kern="100" dirty="0" smtClean="0">
                          <a:solidFill>
                            <a:schemeClr val="tx1"/>
                          </a:solidFill>
                          <a:effectLst/>
                        </a:rPr>
                        <a:t>확대</a:t>
                      </a:r>
                      <a:endParaRPr lang="en-US" altLang="ko-KR" sz="1200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홈로봇</a:t>
                      </a:r>
                      <a:r>
                        <a:rPr lang="ko-KR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사업 모델 확장 모색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단계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solidFill>
                            <a:schemeClr val="tx1"/>
                          </a:solidFill>
                          <a:effectLst/>
                        </a:rPr>
                        <a:t>지자체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교육청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기관 대상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 B2B </a:t>
                      </a:r>
                      <a:r>
                        <a:rPr lang="ko-KR" sz="1200" kern="100">
                          <a:solidFill>
                            <a:schemeClr val="tx1"/>
                          </a:solidFill>
                          <a:effectLst/>
                        </a:rPr>
                        <a:t>공급 모델 추진</a:t>
                      </a:r>
                      <a:endParaRPr lang="ko-KR" sz="12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4488" y="1954629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8. </a:t>
            </a:r>
            <a:r>
              <a:rPr lang="ko-KR" altLang="en-US" sz="1200" b="1" smtClean="0"/>
              <a:t>핵심 인력 및 추진 체계 </a:t>
            </a:r>
            <a:endParaRPr lang="ko-KR" altLang="ko-KR" sz="120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73872"/>
              </p:ext>
            </p:extLst>
          </p:nvPr>
        </p:nvGraphicFramePr>
        <p:xfrm>
          <a:off x="704528" y="2400738"/>
          <a:ext cx="8208912" cy="172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4256"/>
                <a:gridCol w="5904656"/>
              </a:tblGrid>
              <a:tr h="0">
                <a:tc gridSpan="2">
                  <a:txBody>
                    <a:bodyPr/>
                    <a:lstStyle/>
                    <a:p>
                      <a:pPr marL="90170" latinLnBrk="1">
                        <a:spcAft>
                          <a:spcPts val="800"/>
                        </a:spcAft>
                      </a:pPr>
                      <a:r>
                        <a:rPr lang="en-US" sz="1000" kern="100" dirty="0" err="1">
                          <a:solidFill>
                            <a:schemeClr val="tx1"/>
                          </a:solidFill>
                          <a:effectLst/>
                        </a:rPr>
                        <a:t>NeoTutor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프로젝트는 기술과 교육 콘텐츠의 융합을 핵심 경쟁력으로 삼아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다음과 같은 협업 체계를 기반으로 추진됩니다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457200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기술 책임자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제안자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000" kern="100">
                          <a:effectLst/>
                        </a:rPr>
                        <a:t>LG</a:t>
                      </a:r>
                      <a:r>
                        <a:rPr lang="ko-KR" sz="1000" kern="100">
                          <a:effectLst/>
                        </a:rPr>
                        <a:t>전자</a:t>
                      </a:r>
                      <a:r>
                        <a:rPr lang="en-US" sz="1000" kern="100">
                          <a:effectLst/>
                        </a:rPr>
                        <a:t> 20</a:t>
                      </a:r>
                      <a:r>
                        <a:rPr lang="ko-KR" sz="1000" kern="100">
                          <a:effectLst/>
                        </a:rPr>
                        <a:t>년차</a:t>
                      </a:r>
                      <a:r>
                        <a:rPr lang="en-US" sz="1000" kern="100">
                          <a:effectLst/>
                        </a:rPr>
                        <a:t> AI/</a:t>
                      </a:r>
                      <a:r>
                        <a:rPr lang="ko-KR" sz="1000" kern="100">
                          <a:effectLst/>
                        </a:rPr>
                        <a:t>로봇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가전</a:t>
                      </a:r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ko-KR" sz="1000" kern="100">
                          <a:effectLst/>
                        </a:rPr>
                        <a:t>모바일</a:t>
                      </a:r>
                      <a:r>
                        <a:rPr lang="en-US" sz="1000" kern="100">
                          <a:effectLst/>
                        </a:rPr>
                        <a:t> R&amp;D </a:t>
                      </a:r>
                      <a:r>
                        <a:rPr lang="ko-KR" sz="1000" kern="100">
                          <a:effectLst/>
                        </a:rPr>
                        <a:t>경력 보유</a:t>
                      </a:r>
                      <a:endParaRPr lang="ko-KR" sz="1100" kern="100"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>
                          <a:effectLst/>
                        </a:rPr>
                        <a:t>최근</a:t>
                      </a:r>
                      <a:r>
                        <a:rPr lang="en-US" sz="1000" kern="100">
                          <a:effectLst/>
                        </a:rPr>
                        <a:t> AI </a:t>
                      </a:r>
                      <a:r>
                        <a:rPr lang="ko-KR" sz="1000" kern="100">
                          <a:effectLst/>
                        </a:rPr>
                        <a:t>에이전트 구현 프로젝트 주도</a:t>
                      </a:r>
                      <a:endParaRPr lang="ko-KR" sz="1100" kern="100"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>
                          <a:effectLst/>
                        </a:rPr>
                        <a:t>기술 기반의 제품화 및 서비스화 경험 풍부</a:t>
                      </a:r>
                      <a:endParaRPr lang="ko-KR" sz="1100" kern="100"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>
                          <a:effectLst/>
                        </a:rPr>
                        <a:t>자녀의 학습 경험을 계기로 교육 문제 해결에 대한 강한 문제의식과 실행 의지 보유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457200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공동 창업자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</a:rPr>
                        <a:t>사업 기획자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 dirty="0">
                          <a:effectLst/>
                        </a:rPr>
                        <a:t>벤처</a:t>
                      </a:r>
                      <a:r>
                        <a:rPr lang="en-US" sz="1000" kern="100" dirty="0">
                          <a:effectLst/>
                        </a:rPr>
                        <a:t> 1</a:t>
                      </a:r>
                      <a:r>
                        <a:rPr lang="ko-KR" sz="1000" kern="100">
                          <a:effectLst/>
                        </a:rPr>
                        <a:t>세대 사업가 출신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영상인식 기술 및 콘텐츠 구현 전문</a:t>
                      </a:r>
                      <a:endParaRPr lang="ko-KR" sz="1100" kern="100"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 dirty="0">
                          <a:effectLst/>
                        </a:rPr>
                        <a:t>다수의 영상 </a:t>
                      </a:r>
                      <a:r>
                        <a:rPr lang="ko-KR" sz="1000" kern="100" dirty="0" err="1">
                          <a:effectLst/>
                        </a:rPr>
                        <a:t>콘텐츠</a:t>
                      </a:r>
                      <a:r>
                        <a:rPr lang="ko-KR" sz="1000" kern="100" dirty="0">
                          <a:effectLst/>
                        </a:rPr>
                        <a:t> 플랫폼 및 </a:t>
                      </a:r>
                      <a:r>
                        <a:rPr lang="ko-KR" sz="1000" kern="100" dirty="0" err="1">
                          <a:effectLst/>
                        </a:rPr>
                        <a:t>인터랙티브</a:t>
                      </a:r>
                      <a:r>
                        <a:rPr lang="ko-KR" sz="1000" kern="100" dirty="0">
                          <a:effectLst/>
                        </a:rPr>
                        <a:t> 미디어 프로젝트 기획 경험</a:t>
                      </a:r>
                      <a:endParaRPr lang="ko-KR" sz="1100" kern="100" dirty="0"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ko-KR" sz="1000" kern="100" dirty="0">
                          <a:effectLst/>
                        </a:rPr>
                        <a:t>교육 서비스 기획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콘텐츠 전략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플랫폼 운영에 대한 실무 기반 보유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35188" y="3025388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740443" y="4402214"/>
            <a:ext cx="8712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dirty="0" err="1"/>
              <a:t>콘텐츠</a:t>
            </a:r>
            <a:r>
              <a:rPr lang="ko-KR" altLang="ko-KR" sz="1200" dirty="0"/>
              <a:t> 확보 및 교육 협력 전략</a:t>
            </a:r>
          </a:p>
          <a:p>
            <a:r>
              <a:rPr lang="en-US" altLang="ko-KR" sz="1200" dirty="0" err="1"/>
              <a:t>NeoTutor</a:t>
            </a:r>
            <a:r>
              <a:rPr lang="ko-KR" altLang="ko-KR" sz="1200"/>
              <a:t>는 단순한 기술 서비스에 머무르지 않고</a:t>
            </a:r>
            <a:r>
              <a:rPr lang="en-US" altLang="ko-KR" sz="1200" dirty="0"/>
              <a:t>, </a:t>
            </a:r>
            <a:r>
              <a:rPr lang="ko-KR" altLang="ko-KR" sz="1200"/>
              <a:t>양질의 교육 콘텐츠와 우수한 강사진 확보를 목표로 하고 있습니다</a:t>
            </a:r>
            <a:r>
              <a:rPr lang="en-US" altLang="ko-KR" sz="1200" dirty="0"/>
              <a:t>.</a:t>
            </a:r>
            <a:endParaRPr lang="ko-KR" altLang="ko-KR" sz="1200"/>
          </a:p>
          <a:p>
            <a:r>
              <a:rPr lang="en-US" altLang="ko-KR" sz="1200" dirty="0"/>
              <a:t> </a:t>
            </a:r>
            <a:endParaRPr lang="ko-KR" altLang="ko-KR" sz="120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EBS </a:t>
            </a:r>
            <a:r>
              <a:rPr lang="ko-KR" altLang="ko-KR" sz="1200"/>
              <a:t>등 교육 방송사와의 업무협약 체결 추진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검증된 공교육 </a:t>
            </a:r>
            <a:r>
              <a:rPr lang="ko-KR" altLang="ko-KR" sz="1200" dirty="0" err="1"/>
              <a:t>콘텐츠와</a:t>
            </a:r>
            <a:r>
              <a:rPr lang="ko-KR" altLang="ko-KR" sz="1200" dirty="0"/>
              <a:t> 협력하여 초기 학습 </a:t>
            </a:r>
            <a:r>
              <a:rPr lang="ko-KR" altLang="ko-KR" sz="1200" dirty="0" err="1"/>
              <a:t>콘텐츠의</a:t>
            </a:r>
            <a:r>
              <a:rPr lang="ko-KR" altLang="ko-KR" sz="1200" dirty="0"/>
              <a:t> 질 확보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우수 강사진 및 </a:t>
            </a:r>
            <a:r>
              <a:rPr lang="ko-KR" altLang="ko-KR" sz="1200" dirty="0" err="1"/>
              <a:t>콘텐츠</a:t>
            </a:r>
            <a:r>
              <a:rPr lang="ko-KR" altLang="ko-KR" sz="1200" dirty="0"/>
              <a:t> 전문가 섭외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단순 강의 전달을 넘어서</a:t>
            </a:r>
            <a:r>
              <a:rPr lang="en-US" altLang="ko-KR" sz="1200" dirty="0"/>
              <a:t> AI </a:t>
            </a:r>
            <a:r>
              <a:rPr lang="ko-KR" altLang="ko-KR" sz="1200"/>
              <a:t>학습 로봇에 최적화된 구조의 콘텐츠 개발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이해 중심</a:t>
            </a:r>
            <a:r>
              <a:rPr lang="en-US" altLang="ko-KR" sz="1200" dirty="0"/>
              <a:t>, </a:t>
            </a:r>
            <a:r>
              <a:rPr lang="ko-KR" altLang="ko-KR" sz="1200"/>
              <a:t>문제해결 중심의 수학 콘텐츠 제작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향후 수능 대비 외에도</a:t>
            </a:r>
            <a:r>
              <a:rPr lang="en-US" altLang="ko-KR" sz="1200" dirty="0"/>
              <a:t>, </a:t>
            </a:r>
            <a:r>
              <a:rPr lang="ko-KR" altLang="ko-KR" sz="1200"/>
              <a:t>사고력 수학</a:t>
            </a:r>
            <a:r>
              <a:rPr lang="en-US" altLang="ko-KR" sz="1200" dirty="0"/>
              <a:t>, </a:t>
            </a:r>
            <a:r>
              <a:rPr lang="ko-KR" altLang="ko-KR" sz="1200"/>
              <a:t>영재교육</a:t>
            </a:r>
            <a:r>
              <a:rPr lang="en-US" altLang="ko-KR" sz="1200" dirty="0"/>
              <a:t>, </a:t>
            </a:r>
            <a:r>
              <a:rPr lang="ko-KR" altLang="ko-KR" sz="1200"/>
              <a:t>진로 기반 콘텐츠 등으로 확장 계획</a:t>
            </a:r>
          </a:p>
        </p:txBody>
      </p:sp>
    </p:spTree>
    <p:extLst>
      <p:ext uri="{BB962C8B-B14F-4D97-AF65-F5344CB8AC3E}">
        <p14:creationId xmlns:p14="http://schemas.microsoft.com/office/powerpoint/2010/main" val="102662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7A92295-2A17-42EE-9FA9-F985F8A28F9B}"/>
              </a:ext>
            </a:extLst>
          </p:cNvPr>
          <p:cNvSpPr txBox="1"/>
          <p:nvPr/>
        </p:nvSpPr>
        <p:spPr>
          <a:xfrm>
            <a:off x="81272" y="44624"/>
            <a:ext cx="32776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 err="1" smtClean="0">
                <a:solidFill>
                  <a:srgbClr val="000000"/>
                </a:solidFill>
              </a:rPr>
              <a:t>NeoTutor</a:t>
            </a:r>
            <a:r>
              <a:rPr lang="en-US" altLang="ko-KR" b="1" dirty="0" smtClean="0">
                <a:solidFill>
                  <a:srgbClr val="000000"/>
                </a:solidFill>
              </a:rPr>
              <a:t>  </a:t>
            </a:r>
            <a:r>
              <a:rPr lang="en-US" altLang="ko-KR" b="1" dirty="0" err="1"/>
              <a:t>NeoTutor</a:t>
            </a:r>
            <a:r>
              <a:rPr lang="en-US" altLang="ko-KR" b="1" dirty="0"/>
              <a:t> </a:t>
            </a:r>
            <a:r>
              <a:rPr lang="ko-KR" altLang="ko-KR" b="1"/>
              <a:t>아이디어 제안서</a:t>
            </a:r>
            <a:endParaRPr lang="ko-KR" altLang="ko-KR"/>
          </a:p>
          <a:p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88" y="653787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9. </a:t>
            </a:r>
            <a:r>
              <a:rPr lang="ko-KR" altLang="en-US" sz="1200" b="1" smtClean="0"/>
              <a:t>사회적 가치 및 사업 확장성</a:t>
            </a:r>
            <a:endParaRPr lang="ko-KR" altLang="ko-KR" sz="1200"/>
          </a:p>
        </p:txBody>
      </p:sp>
      <p:sp>
        <p:nvSpPr>
          <p:cNvPr id="9" name="TextBox 8"/>
          <p:cNvSpPr txBox="1"/>
          <p:nvPr/>
        </p:nvSpPr>
        <p:spPr>
          <a:xfrm>
            <a:off x="740443" y="1013827"/>
            <a:ext cx="871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ko-KR" sz="1200" b="1" dirty="0"/>
              <a:t>사교육비 절감</a:t>
            </a:r>
            <a:r>
              <a:rPr lang="ko-KR" altLang="ko-KR" sz="1200" dirty="0"/>
              <a:t> 및 교육 불균형 해소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ko-KR" sz="1200" b="1" dirty="0"/>
              <a:t>지방</a:t>
            </a:r>
            <a:r>
              <a:rPr lang="en-US" altLang="ko-KR" sz="1200" b="1" dirty="0"/>
              <a:t>·</a:t>
            </a:r>
            <a:r>
              <a:rPr lang="ko-KR" altLang="ko-KR" sz="1200" b="1"/>
              <a:t>농어촌 등 교육 소외 지역 접근성 강화</a:t>
            </a:r>
            <a:endParaRPr lang="ko-KR" altLang="ko-KR" sz="120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교사 부족 문제를 보완하는 </a:t>
            </a:r>
            <a:r>
              <a:rPr lang="ko-KR" altLang="ko-KR" sz="1200" b="1" dirty="0"/>
              <a:t>디지털 기반 공교육 보조</a:t>
            </a:r>
            <a:endParaRPr lang="ko-KR" altLang="ko-KR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ko-KR" sz="1200" dirty="0"/>
              <a:t>글로벌 수출이 가능한 </a:t>
            </a:r>
            <a:r>
              <a:rPr lang="en-US" altLang="ko-KR" sz="1200" b="1" dirty="0"/>
              <a:t>K-</a:t>
            </a:r>
            <a:r>
              <a:rPr lang="ko-KR" altLang="ko-KR" sz="1200" b="1"/>
              <a:t>에듀테크 플랫폼</a:t>
            </a:r>
            <a:r>
              <a:rPr lang="ko-KR" altLang="ko-KR" sz="1200"/>
              <a:t> </a:t>
            </a:r>
            <a:r>
              <a:rPr lang="ko-KR" altLang="ko-KR" sz="1200"/>
              <a:t>모델 </a:t>
            </a:r>
            <a:r>
              <a:rPr lang="ko-KR" altLang="ko-KR" sz="1200" smtClean="0"/>
              <a:t>구축</a:t>
            </a:r>
            <a:endParaRPr lang="en-US" altLang="ko-KR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홈로봇</a:t>
            </a:r>
            <a:r>
              <a:rPr lang="ko-KR" altLang="en-US" sz="1200" dirty="0" smtClean="0"/>
              <a:t> 사업 분야 확장</a:t>
            </a:r>
            <a:r>
              <a:rPr lang="en-US" altLang="ko-KR" sz="1200" dirty="0" smtClean="0"/>
              <a:t>( </a:t>
            </a:r>
            <a:r>
              <a:rPr lang="ko-KR" altLang="en-US" sz="1200" smtClean="0"/>
              <a:t>교육 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노인 반려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자동차용 로봇 비서 등</a:t>
            </a:r>
            <a:r>
              <a:rPr lang="en-US" altLang="ko-KR" sz="1200" dirty="0" smtClean="0"/>
              <a:t>)</a:t>
            </a:r>
            <a:endParaRPr lang="ko-KR" altLang="ko-KR" sz="1200"/>
          </a:p>
        </p:txBody>
      </p:sp>
    </p:spTree>
    <p:extLst>
      <p:ext uri="{BB962C8B-B14F-4D97-AF65-F5344CB8AC3E}">
        <p14:creationId xmlns:p14="http://schemas.microsoft.com/office/powerpoint/2010/main" val="59416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1kacjpynE62ILawUDqtD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1kacjpynE62ILawUDqt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1kacjpynE62ILawUDqt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1kacjpynE62ILawUDqtDw"/>
</p:tagLst>
</file>

<file path=ppt/theme/theme1.xml><?xml version="1.0" encoding="utf-8"?>
<a:theme xmlns:a="http://schemas.openxmlformats.org/drawingml/2006/main" name="3_간접업무고도화">
  <a:themeElements>
    <a:clrScheme name="6_기본 디자인 3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마스터">
      <a:majorFont>
        <a:latin typeface="Arial Narrow"/>
        <a:ea typeface="LG스마트체 Regular"/>
        <a:cs typeface=""/>
      </a:majorFont>
      <a:minorFont>
        <a:latin typeface="Arial Narrow"/>
        <a:ea typeface="LG스마트체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C00000"/>
          </a:solidFill>
          <a:prstDash val="solid"/>
          <a:miter lim="800000"/>
        </a:ln>
        <a:effectLst/>
      </a:spPr>
      <a:bodyPr wrap="none" rtlCol="0" anchor="ctr"/>
      <a:lstStyle>
        <a:defPPr algn="ctr" latinLnBrk="0">
          <a:defRPr sz="569" b="1" kern="0" dirty="0" err="1">
            <a:solidFill>
              <a:prstClr val="black"/>
            </a:solidFill>
            <a:latin typeface="Arial Narrow" panose="020B0606020202030204" pitchFamily="34" charset="0"/>
            <a:ea typeface="LG스마트체 Regular" panose="020B0600000101010101" pitchFamily="50" charset="-127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/>
        </a:defPPr>
      </a:lstStyle>
    </a:txDef>
  </a:objectDefaults>
  <a:extraClrSchemeLst>
    <a:extraClrScheme>
      <a:clrScheme name="6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53DFDBB6E8F48BA610EB302F094A3" ma:contentTypeVersion="4" ma:contentTypeDescription="새 문서를 만듭니다." ma:contentTypeScope="" ma:versionID="b1fe442e9a44776d19e71531a7602d92">
  <xsd:schema xmlns:xsd="http://www.w3.org/2001/XMLSchema" xmlns:xs="http://www.w3.org/2001/XMLSchema" xmlns:p="http://schemas.microsoft.com/office/2006/metadata/properties" xmlns:ns2="0f36ede7-eb2e-4b78-a007-7ec2b7e104b0" targetNamespace="http://schemas.microsoft.com/office/2006/metadata/properties" ma:root="true" ma:fieldsID="005d7f3deb2b26c497f65078a483564a" ns2:_="">
    <xsd:import namespace="0f36ede7-eb2e-4b78-a007-7ec2b7e104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6ede7-eb2e-4b78-a007-7ec2b7e104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9E09C2-AA0A-411B-8015-256A33FA05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6ede7-eb2e-4b78-a007-7ec2b7e104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EA658F-1C19-40EC-9389-2B00D87BDC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0BDD-F130-467C-9CAD-517F7C0F07A6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0f36ede7-eb2e-4b78-a007-7ec2b7e104b0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298953</TotalTime>
  <Words>898</Words>
  <Application>Microsoft Office PowerPoint</Application>
  <PresentationFormat>A4 용지(210x297mm)</PresentationFormat>
  <Paragraphs>149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LG스마트체 Regular</vt:lpstr>
      <vt:lpstr>굴림</vt:lpstr>
      <vt:lpstr>맑은 고딕</vt:lpstr>
      <vt:lpstr>Arial</vt:lpstr>
      <vt:lpstr>Arial Narrow</vt:lpstr>
      <vt:lpstr>Courier New</vt:lpstr>
      <vt:lpstr>Symbol</vt:lpstr>
      <vt:lpstr>Times New Roman</vt:lpstr>
      <vt:lpstr>3_간접업무고도화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박태준/책임/생산역량개선팀(taejun.park@lge.com)</dc:creator>
  <cp:lastModifiedBy>권성진/책임연구원/DP1Project(sj.kwon@lge.com)</cp:lastModifiedBy>
  <cp:revision>4344</cp:revision>
  <cp:lastPrinted>2024-12-03T01:26:05Z</cp:lastPrinted>
  <dcterms:created xsi:type="dcterms:W3CDTF">2019-05-31T03:25:41Z</dcterms:created>
  <dcterms:modified xsi:type="dcterms:W3CDTF">2025-06-01T05:10:21Z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59f345-fd0b-4b4e-aba2-7c7a20c52995_Enabled">
    <vt:lpwstr>true</vt:lpwstr>
  </property>
  <property fmtid="{D5CDD505-2E9C-101B-9397-08002B2CF9AE}" pid="3" name="MSIP_Label_dd59f345-fd0b-4b4e-aba2-7c7a20c52995_SetDate">
    <vt:lpwstr>2023-10-30T14:32:58Z</vt:lpwstr>
  </property>
  <property fmtid="{D5CDD505-2E9C-101B-9397-08002B2CF9AE}" pid="4" name="MSIP_Label_dd59f345-fd0b-4b4e-aba2-7c7a20c52995_Method">
    <vt:lpwstr>Privileged</vt:lpwstr>
  </property>
  <property fmtid="{D5CDD505-2E9C-101B-9397-08002B2CF9AE}" pid="5" name="MSIP_Label_dd59f345-fd0b-4b4e-aba2-7c7a20c52995_Name">
    <vt:lpwstr>General</vt:lpwstr>
  </property>
  <property fmtid="{D5CDD505-2E9C-101B-9397-08002B2CF9AE}" pid="6" name="MSIP_Label_dd59f345-fd0b-4b4e-aba2-7c7a20c52995_SiteId">
    <vt:lpwstr>5069cde4-642a-45c0-8094-d0c2dec10be3</vt:lpwstr>
  </property>
  <property fmtid="{D5CDD505-2E9C-101B-9397-08002B2CF9AE}" pid="7" name="MSIP_Label_dd59f345-fd0b-4b4e-aba2-7c7a20c52995_ActionId">
    <vt:lpwstr>a851717f-d000-4665-89ef-fa5e0dd2f049</vt:lpwstr>
  </property>
  <property fmtid="{D5CDD505-2E9C-101B-9397-08002B2CF9AE}" pid="8" name="MSIP_Label_dd59f345-fd0b-4b4e-aba2-7c7a20c52995_ContentBits">
    <vt:lpwstr>0</vt:lpwstr>
  </property>
  <property fmtid="{D5CDD505-2E9C-101B-9397-08002B2CF9AE}" pid="9" name="ContentTypeId">
    <vt:lpwstr>0x01010018F53DFDBB6E8F48BA610EB302F094A3</vt:lpwstr>
  </property>
</Properties>
</file>